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Default Extension="zip"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1" r:id="rId6"/>
    <p:sldId id="262" r:id="rId7"/>
    <p:sldId id="263" r:id="rId8"/>
    <p:sldId id="264" r:id="rId9"/>
    <p:sldId id="265" r:id="rId10"/>
    <p:sldId id="266" r:id="rId11"/>
    <p:sldId id="268" r:id="rId12"/>
    <p:sldId id="270" r:id="rId13"/>
    <p:sldId id="269" r:id="rId14"/>
    <p:sldId id="272"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ron Marshall" userId="9ab5e6a5bf822a54" providerId="LiveId" clId="{FC76069A-83BE-42AE-8FD2-320865798C48}"/>
    <pc:docChg chg="modSld modShowInfo">
      <pc:chgData name="Verron Marshall" userId="9ab5e6a5bf822a54" providerId="LiveId" clId="{FC76069A-83BE-42AE-8FD2-320865798C48}" dt="2023-10-21T03:24:14.780" v="94" actId="20577"/>
      <pc:docMkLst>
        <pc:docMk/>
      </pc:docMkLst>
      <pc:sldChg chg="modSp mod">
        <pc:chgData name="Verron Marshall" userId="9ab5e6a5bf822a54" providerId="LiveId" clId="{FC76069A-83BE-42AE-8FD2-320865798C48}" dt="2023-10-21T03:22:30.322" v="9" actId="14100"/>
        <pc:sldMkLst>
          <pc:docMk/>
          <pc:sldMk cId="847412111" sldId="257"/>
        </pc:sldMkLst>
        <pc:picChg chg="mod">
          <ac:chgData name="Verron Marshall" userId="9ab5e6a5bf822a54" providerId="LiveId" clId="{FC76069A-83BE-42AE-8FD2-320865798C48}" dt="2023-10-21T03:22:30.322" v="9" actId="14100"/>
          <ac:picMkLst>
            <pc:docMk/>
            <pc:sldMk cId="847412111" sldId="257"/>
            <ac:picMk id="6" creationId="{05BF8E93-68C8-CA5E-4AB1-961A40B0DBC8}"/>
          </ac:picMkLst>
        </pc:picChg>
      </pc:sldChg>
      <pc:sldChg chg="modSp mod">
        <pc:chgData name="Verron Marshall" userId="9ab5e6a5bf822a54" providerId="LiveId" clId="{FC76069A-83BE-42AE-8FD2-320865798C48}" dt="2023-10-21T03:21:56.737" v="3" actId="14100"/>
        <pc:sldMkLst>
          <pc:docMk/>
          <pc:sldMk cId="45974365" sldId="258"/>
        </pc:sldMkLst>
        <pc:picChg chg="mod">
          <ac:chgData name="Verron Marshall" userId="9ab5e6a5bf822a54" providerId="LiveId" clId="{FC76069A-83BE-42AE-8FD2-320865798C48}" dt="2023-10-21T03:21:56.737" v="3" actId="14100"/>
          <ac:picMkLst>
            <pc:docMk/>
            <pc:sldMk cId="45974365" sldId="258"/>
            <ac:picMk id="10" creationId="{8BFF2C5D-D9ED-63F9-C460-3D08A6F21A7B}"/>
          </ac:picMkLst>
        </pc:picChg>
      </pc:sldChg>
      <pc:sldChg chg="modSp mod">
        <pc:chgData name="Verron Marshall" userId="9ab5e6a5bf822a54" providerId="LiveId" clId="{FC76069A-83BE-42AE-8FD2-320865798C48}" dt="2023-10-21T03:24:14.780" v="94" actId="20577"/>
        <pc:sldMkLst>
          <pc:docMk/>
          <pc:sldMk cId="2112580895" sldId="267"/>
        </pc:sldMkLst>
        <pc:spChg chg="mod">
          <ac:chgData name="Verron Marshall" userId="9ab5e6a5bf822a54" providerId="LiveId" clId="{FC76069A-83BE-42AE-8FD2-320865798C48}" dt="2023-10-21T03:24:14.780" v="94" actId="20577"/>
          <ac:spMkLst>
            <pc:docMk/>
            <pc:sldMk cId="2112580895" sldId="267"/>
            <ac:spMk id="2" creationId="{EA44A454-F9DF-B9D4-7C55-1ACFE36018AA}"/>
          </ac:spMkLst>
        </pc:spChg>
      </pc:sldChg>
      <pc:sldChg chg="modSp mod">
        <pc:chgData name="Verron Marshall" userId="9ab5e6a5bf822a54" providerId="LiveId" clId="{FC76069A-83BE-42AE-8FD2-320865798C48}" dt="2023-10-21T03:22:59.267" v="21" actId="20577"/>
        <pc:sldMkLst>
          <pc:docMk/>
          <pc:sldMk cId="3895427775" sldId="268"/>
        </pc:sldMkLst>
        <pc:spChg chg="mod">
          <ac:chgData name="Verron Marshall" userId="9ab5e6a5bf822a54" providerId="LiveId" clId="{FC76069A-83BE-42AE-8FD2-320865798C48}" dt="2023-10-21T03:22:59.267" v="21" actId="20577"/>
          <ac:spMkLst>
            <pc:docMk/>
            <pc:sldMk cId="3895427775" sldId="268"/>
            <ac:spMk id="2" creationId="{3DE481FF-8BA4-EAED-7EB6-241367B3F81C}"/>
          </ac:spMkLst>
        </pc:spChg>
      </pc:sldChg>
      <pc:sldChg chg="modSp mod">
        <pc:chgData name="Verron Marshall" userId="9ab5e6a5bf822a54" providerId="LiveId" clId="{FC76069A-83BE-42AE-8FD2-320865798C48}" dt="2023-10-21T03:23:50.474" v="54" actId="20577"/>
        <pc:sldMkLst>
          <pc:docMk/>
          <pc:sldMk cId="3991596639" sldId="269"/>
        </pc:sldMkLst>
        <pc:spChg chg="mod">
          <ac:chgData name="Verron Marshall" userId="9ab5e6a5bf822a54" providerId="LiveId" clId="{FC76069A-83BE-42AE-8FD2-320865798C48}" dt="2023-10-21T03:23:50.474" v="54" actId="20577"/>
          <ac:spMkLst>
            <pc:docMk/>
            <pc:sldMk cId="3991596639" sldId="269"/>
            <ac:spMk id="2" creationId="{A3580EB6-BB37-6B3C-9EA9-5C28F59C71F7}"/>
          </ac:spMkLst>
        </pc:spChg>
      </pc:sldChg>
      <pc:sldChg chg="modSp mod">
        <pc:chgData name="Verron Marshall" userId="9ab5e6a5bf822a54" providerId="LiveId" clId="{FC76069A-83BE-42AE-8FD2-320865798C48}" dt="2023-10-21T03:23:30.197" v="38" actId="20577"/>
        <pc:sldMkLst>
          <pc:docMk/>
          <pc:sldMk cId="2221852595" sldId="270"/>
        </pc:sldMkLst>
        <pc:spChg chg="mod">
          <ac:chgData name="Verron Marshall" userId="9ab5e6a5bf822a54" providerId="LiveId" clId="{FC76069A-83BE-42AE-8FD2-320865798C48}" dt="2023-10-21T03:23:30.197" v="38" actId="20577"/>
          <ac:spMkLst>
            <pc:docMk/>
            <pc:sldMk cId="2221852595" sldId="270"/>
            <ac:spMk id="2" creationId="{58A0E217-C423-5275-17AF-0E9DD83DE65C}"/>
          </ac:spMkLst>
        </pc:spChg>
      </pc:sldChg>
      <pc:sldChg chg="modSp mod">
        <pc:chgData name="Verron Marshall" userId="9ab5e6a5bf822a54" providerId="LiveId" clId="{FC76069A-83BE-42AE-8FD2-320865798C48}" dt="2023-10-21T03:24:03.299" v="76" actId="20577"/>
        <pc:sldMkLst>
          <pc:docMk/>
          <pc:sldMk cId="1603884876" sldId="272"/>
        </pc:sldMkLst>
        <pc:spChg chg="mod">
          <ac:chgData name="Verron Marshall" userId="9ab5e6a5bf822a54" providerId="LiveId" clId="{FC76069A-83BE-42AE-8FD2-320865798C48}" dt="2023-10-21T03:24:03.299" v="76" actId="20577"/>
          <ac:spMkLst>
            <pc:docMk/>
            <pc:sldMk cId="1603884876" sldId="272"/>
            <ac:spMk id="2" creationId="{9D8D1C5A-6514-4B99-40C4-DF266A2BA6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785DF5-553B-4279-9F30-7682FC0995C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74370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85DF5-553B-4279-9F30-7682FC0995C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251463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85DF5-553B-4279-9F30-7682FC0995C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93068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85DF5-553B-4279-9F30-7682FC0995C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315375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85DF5-553B-4279-9F30-7682FC0995C5}"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215873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785DF5-553B-4279-9F30-7682FC0995C5}"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57143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85DF5-553B-4279-9F30-7682FC0995C5}"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36178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785DF5-553B-4279-9F30-7682FC0995C5}"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6894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85DF5-553B-4279-9F30-7682FC0995C5}"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293106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85DF5-553B-4279-9F30-7682FC0995C5}"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35735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85DF5-553B-4279-9F30-7682FC0995C5}"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2F4C4-6493-4282-86A2-3435EA5665B4}" type="slidenum">
              <a:rPr lang="en-US" smtClean="0"/>
              <a:t>‹#›</a:t>
            </a:fld>
            <a:endParaRPr lang="en-US"/>
          </a:p>
        </p:txBody>
      </p:sp>
    </p:spTree>
    <p:extLst>
      <p:ext uri="{BB962C8B-B14F-4D97-AF65-F5344CB8AC3E}">
        <p14:creationId xmlns:p14="http://schemas.microsoft.com/office/powerpoint/2010/main" val="31420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85DF5-553B-4279-9F30-7682FC0995C5}"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2F4C4-6493-4282-86A2-3435EA5665B4}" type="slidenum">
              <a:rPr lang="en-US" smtClean="0"/>
              <a:t>‹#›</a:t>
            </a:fld>
            <a:endParaRPr lang="en-US"/>
          </a:p>
        </p:txBody>
      </p:sp>
    </p:spTree>
    <p:extLst>
      <p:ext uri="{BB962C8B-B14F-4D97-AF65-F5344CB8AC3E}">
        <p14:creationId xmlns:p14="http://schemas.microsoft.com/office/powerpoint/2010/main" val="25988648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architecture-buildings-city-cityscape-397531/"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sdot_photos/16520553530" TargetMode="External"/><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freephotos.com/united-states/north-carolina/charlotte/cityscape-view-of-charlotte-north-carolina.jpg.php" TargetMode="External"/><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US_Navy_060127-N-4215N-005_Equipment_Operator_3rd_Class_Tyler_Randall_assigned_to_Naval_Mobile_Construction_Battalion_Four_(NMCB-4),_Det_San_Clemente_Island_operates_an_excavator_during_a_rock_crushing_evolution.jpg" TargetMode="External"/><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uipermom.wordpress.com/2008/12/02/bulldozers-la-eficiencia-en-forma-de-maquina/" TargetMode="External"/><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zip"/><Relationship Id="rId1" Type="http://schemas.openxmlformats.org/officeDocument/2006/relationships/slideLayout" Target="../slideLayouts/slideLayout9.xml"/><Relationship Id="rId5" Type="http://schemas.openxmlformats.org/officeDocument/2006/relationships/hyperlink" Target="https://creativecommons.org/licenses/by/3.0/" TargetMode="External"/><Relationship Id="rId4" Type="http://schemas.openxmlformats.org/officeDocument/2006/relationships/hyperlink" Target="https://www.flickr.com/photos/concrete_forms/350046618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concrete-architecture-modern-1141158/"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descr="A group of tall buildings&#10;&#10;Description automatically generated">
            <a:extLst>
              <a:ext uri="{FF2B5EF4-FFF2-40B4-BE49-F238E27FC236}">
                <a16:creationId xmlns:a16="http://schemas.microsoft.com/office/drawing/2014/main" id="{18CFDB68-E3FE-FD25-B39D-927E4B5D94FB}"/>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062" b="2668"/>
          <a:stretch/>
        </p:blipFill>
        <p:spPr>
          <a:xfrm>
            <a:off x="20" y="1"/>
            <a:ext cx="12191980" cy="6857999"/>
          </a:xfrm>
          <a:prstGeom prst="rect">
            <a:avLst/>
          </a:prstGeom>
        </p:spPr>
      </p:pic>
      <p:sp>
        <p:nvSpPr>
          <p:cNvPr id="2" name="Title 1">
            <a:extLst>
              <a:ext uri="{FF2B5EF4-FFF2-40B4-BE49-F238E27FC236}">
                <a16:creationId xmlns:a16="http://schemas.microsoft.com/office/drawing/2014/main" id="{548CD7B9-694E-8F53-C6B3-949DF8347A0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How we build a building</a:t>
            </a:r>
          </a:p>
        </p:txBody>
      </p:sp>
      <p:sp>
        <p:nvSpPr>
          <p:cNvPr id="11" name="Text Placeholder 10">
            <a:extLst>
              <a:ext uri="{FF2B5EF4-FFF2-40B4-BE49-F238E27FC236}">
                <a16:creationId xmlns:a16="http://schemas.microsoft.com/office/drawing/2014/main" id="{E1F0C15D-1827-8DC0-D144-9B8DA03F01A9}"/>
              </a:ext>
            </a:extLst>
          </p:cNvPr>
          <p:cNvSpPr>
            <a:spLocks noGrp="1"/>
          </p:cNvSpPr>
          <p:nvPr>
            <p:ph type="body" sz="half" idx="2"/>
          </p:nvPr>
        </p:nvSpPr>
        <p:spPr>
          <a:xfrm>
            <a:off x="1524000" y="4159404"/>
            <a:ext cx="9144000" cy="1098395"/>
          </a:xfrm>
        </p:spPr>
        <p:txBody>
          <a:bodyPr vert="horz" lIns="91440" tIns="45720" rIns="91440" bIns="45720" rtlCol="0">
            <a:normAutofit/>
          </a:bodyPr>
          <a:lstStyle/>
          <a:p>
            <a:pPr algn="ctr"/>
            <a:r>
              <a:rPr lang="en-US" sz="2400">
                <a:solidFill>
                  <a:srgbClr val="FFFFFF"/>
                </a:solidFill>
              </a:rPr>
              <a:t>By: Brother Verron X</a:t>
            </a:r>
          </a:p>
        </p:txBody>
      </p:sp>
    </p:spTree>
    <p:extLst>
      <p:ext uri="{BB962C8B-B14F-4D97-AF65-F5344CB8AC3E}">
        <p14:creationId xmlns:p14="http://schemas.microsoft.com/office/powerpoint/2010/main" val="138571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549372C-0458-4141-B7F6-01A81E2A7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E7218-FE22-0A60-14C4-1C9E76779D67}"/>
              </a:ext>
            </a:extLst>
          </p:cNvPr>
          <p:cNvSpPr>
            <a:spLocks noGrp="1"/>
          </p:cNvSpPr>
          <p:nvPr>
            <p:ph type="title"/>
          </p:nvPr>
        </p:nvSpPr>
        <p:spPr>
          <a:xfrm>
            <a:off x="633445" y="640082"/>
            <a:ext cx="6556604" cy="3260246"/>
          </a:xfrm>
          <a:noFill/>
        </p:spPr>
        <p:txBody>
          <a:bodyPr vert="horz" lIns="91440" tIns="45720" rIns="91440" bIns="45720" rtlCol="0" anchor="b">
            <a:normAutofit/>
          </a:bodyPr>
          <a:lstStyle/>
          <a:p>
            <a:pPr algn="ctr"/>
            <a:r>
              <a:rPr lang="en-US" sz="5200"/>
              <a:t>A few pictures</a:t>
            </a:r>
          </a:p>
        </p:txBody>
      </p:sp>
      <p:sp>
        <p:nvSpPr>
          <p:cNvPr id="4" name="Text Placeholder 3">
            <a:extLst>
              <a:ext uri="{FF2B5EF4-FFF2-40B4-BE49-F238E27FC236}">
                <a16:creationId xmlns:a16="http://schemas.microsoft.com/office/drawing/2014/main" id="{DEF21AA0-D529-D742-C37F-0E78E03D74F3}"/>
              </a:ext>
            </a:extLst>
          </p:cNvPr>
          <p:cNvSpPr>
            <a:spLocks noGrp="1"/>
          </p:cNvSpPr>
          <p:nvPr>
            <p:ph type="body" sz="half" idx="2"/>
          </p:nvPr>
        </p:nvSpPr>
        <p:spPr>
          <a:xfrm>
            <a:off x="633445" y="4072043"/>
            <a:ext cx="6556604" cy="2057046"/>
          </a:xfrm>
          <a:noFill/>
        </p:spPr>
        <p:txBody>
          <a:bodyPr vert="horz" lIns="91440" tIns="45720" rIns="91440" bIns="45720" rtlCol="0">
            <a:normAutofit/>
          </a:bodyPr>
          <a:lstStyle/>
          <a:p>
            <a:pPr algn="ctr"/>
            <a:r>
              <a:rPr lang="en-US" sz="2400" dirty="0"/>
              <a:t>This is a few pictures of the building process at my job.</a:t>
            </a:r>
            <a:endParaRPr lang="en-US" sz="2400"/>
          </a:p>
        </p:txBody>
      </p:sp>
      <p:pic>
        <p:nvPicPr>
          <p:cNvPr id="10" name="Picture Placeholder 9" descr="A construction site with cranes and a crane&#10;&#10;Description automatically generated">
            <a:extLst>
              <a:ext uri="{FF2B5EF4-FFF2-40B4-BE49-F238E27FC236}">
                <a16:creationId xmlns:a16="http://schemas.microsoft.com/office/drawing/2014/main" id="{05FD34F4-1CC5-C027-16D8-07FC724F3E0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036" r="1" b="1"/>
          <a:stretch/>
        </p:blipFill>
        <p:spPr>
          <a:xfrm rot="5400000">
            <a:off x="6677797" y="1426676"/>
            <a:ext cx="5743609" cy="4004634"/>
          </a:xfrm>
          <a:prstGeom prst="rect">
            <a:avLst/>
          </a:prstGeom>
        </p:spPr>
      </p:pic>
    </p:spTree>
    <p:extLst>
      <p:ext uri="{BB962C8B-B14F-4D97-AF65-F5344CB8AC3E}">
        <p14:creationId xmlns:p14="http://schemas.microsoft.com/office/powerpoint/2010/main" val="101889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81FF-8BA4-EAED-7EB6-241367B3F81C}"/>
              </a:ext>
            </a:extLst>
          </p:cNvPr>
          <p:cNvSpPr>
            <a:spLocks noGrp="1"/>
          </p:cNvSpPr>
          <p:nvPr>
            <p:ph type="title"/>
          </p:nvPr>
        </p:nvSpPr>
        <p:spPr/>
        <p:txBody>
          <a:bodyPr/>
          <a:lstStyle/>
          <a:p>
            <a:r>
              <a:rPr lang="en-US" dirty="0"/>
              <a:t>Block layers</a:t>
            </a:r>
          </a:p>
        </p:txBody>
      </p:sp>
      <p:pic>
        <p:nvPicPr>
          <p:cNvPr id="6" name="Picture Placeholder 5" descr="A person in a safety vest and helmet holding a grey plastic block&#10;&#10;Description automatically generated with medium confidence">
            <a:extLst>
              <a:ext uri="{FF2B5EF4-FFF2-40B4-BE49-F238E27FC236}">
                <a16:creationId xmlns:a16="http://schemas.microsoft.com/office/drawing/2014/main" id="{3F9E27A0-16E5-9B63-C4C1-E45D2D47F92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3666C954-FE92-E328-16AA-3CFD1D0020A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9542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E217-C423-5275-17AF-0E9DD83DE65C}"/>
              </a:ext>
            </a:extLst>
          </p:cNvPr>
          <p:cNvSpPr>
            <a:spLocks noGrp="1"/>
          </p:cNvSpPr>
          <p:nvPr>
            <p:ph type="title"/>
          </p:nvPr>
        </p:nvSpPr>
        <p:spPr/>
        <p:txBody>
          <a:bodyPr/>
          <a:lstStyle/>
          <a:p>
            <a:r>
              <a:rPr lang="en-US" dirty="0"/>
              <a:t>More block laying</a:t>
            </a:r>
          </a:p>
        </p:txBody>
      </p:sp>
      <p:sp>
        <p:nvSpPr>
          <p:cNvPr id="4" name="Text Placeholder 3">
            <a:extLst>
              <a:ext uri="{FF2B5EF4-FFF2-40B4-BE49-F238E27FC236}">
                <a16:creationId xmlns:a16="http://schemas.microsoft.com/office/drawing/2014/main" id="{3A363A89-344B-C24D-AD31-F3029AEAFDF1}"/>
              </a:ext>
            </a:extLst>
          </p:cNvPr>
          <p:cNvSpPr>
            <a:spLocks noGrp="1"/>
          </p:cNvSpPr>
          <p:nvPr>
            <p:ph type="body" sz="half" idx="2"/>
          </p:nvPr>
        </p:nvSpPr>
        <p:spPr/>
        <p:txBody>
          <a:bodyPr/>
          <a:lstStyle/>
          <a:p>
            <a:endParaRPr lang="en-US" dirty="0"/>
          </a:p>
        </p:txBody>
      </p:sp>
      <p:pic>
        <p:nvPicPr>
          <p:cNvPr id="18" name="Picture Placeholder 17" descr="A construction workers working on a construction site&#10;&#10;Description automatically generated">
            <a:extLst>
              <a:ext uri="{FF2B5EF4-FFF2-40B4-BE49-F238E27FC236}">
                <a16:creationId xmlns:a16="http://schemas.microsoft.com/office/drawing/2014/main" id="{8A7C8E65-7727-3427-AA9E-B3FC1BA342C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Tree>
    <p:extLst>
      <p:ext uri="{BB962C8B-B14F-4D97-AF65-F5344CB8AC3E}">
        <p14:creationId xmlns:p14="http://schemas.microsoft.com/office/powerpoint/2010/main" val="222185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0EB6-BB37-6B3C-9EA9-5C28F59C71F7}"/>
              </a:ext>
            </a:extLst>
          </p:cNvPr>
          <p:cNvSpPr>
            <a:spLocks noGrp="1"/>
          </p:cNvSpPr>
          <p:nvPr>
            <p:ph type="title"/>
          </p:nvPr>
        </p:nvSpPr>
        <p:spPr/>
        <p:txBody>
          <a:bodyPr/>
          <a:lstStyle/>
          <a:p>
            <a:r>
              <a:rPr lang="en-US" dirty="0"/>
              <a:t>Cinderblock Wall</a:t>
            </a:r>
          </a:p>
        </p:txBody>
      </p:sp>
      <p:pic>
        <p:nvPicPr>
          <p:cNvPr id="6" name="Picture Placeholder 5" descr="A construction site with people working on scaffolding&#10;&#10;Description automatically generated">
            <a:extLst>
              <a:ext uri="{FF2B5EF4-FFF2-40B4-BE49-F238E27FC236}">
                <a16:creationId xmlns:a16="http://schemas.microsoft.com/office/drawing/2014/main" id="{AEEC5884-2C96-944D-6659-4992B9A16A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274F67B2-8E02-19F4-7A71-02BF5597BB7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9159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1C5A-6514-4B99-40C4-DF266A2BA6FF}"/>
              </a:ext>
            </a:extLst>
          </p:cNvPr>
          <p:cNvSpPr>
            <a:spLocks noGrp="1"/>
          </p:cNvSpPr>
          <p:nvPr>
            <p:ph type="title"/>
          </p:nvPr>
        </p:nvSpPr>
        <p:spPr/>
        <p:txBody>
          <a:bodyPr/>
          <a:lstStyle/>
          <a:p>
            <a:r>
              <a:rPr lang="en-US" dirty="0"/>
              <a:t>Actual Concrete Pour</a:t>
            </a:r>
          </a:p>
        </p:txBody>
      </p:sp>
      <p:pic>
        <p:nvPicPr>
          <p:cNvPr id="6" name="Picture Placeholder 5" descr="A group of construction workers working on a construction site&#10;&#10;Description automatically generated">
            <a:extLst>
              <a:ext uri="{FF2B5EF4-FFF2-40B4-BE49-F238E27FC236}">
                <a16:creationId xmlns:a16="http://schemas.microsoft.com/office/drawing/2014/main" id="{90BD8FAD-9B4B-97B6-3A09-ACC2E9A30430}"/>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564" b="23564"/>
          <a:stretch>
            <a:fillRect/>
          </a:stretch>
        </p:blipFill>
        <p:spPr/>
      </p:pic>
      <p:sp>
        <p:nvSpPr>
          <p:cNvPr id="4" name="Text Placeholder 3">
            <a:extLst>
              <a:ext uri="{FF2B5EF4-FFF2-40B4-BE49-F238E27FC236}">
                <a16:creationId xmlns:a16="http://schemas.microsoft.com/office/drawing/2014/main" id="{EC75C17A-6000-DBE6-D861-C27E60472178}"/>
              </a:ext>
            </a:extLst>
          </p:cNvPr>
          <p:cNvSpPr>
            <a:spLocks noGrp="1"/>
          </p:cNvSpPr>
          <p:nvPr>
            <p:ph type="body" sz="half" idx="2"/>
          </p:nvPr>
        </p:nvSpPr>
        <p:spPr/>
        <p:txBody>
          <a:bodyPr/>
          <a:lstStyle/>
          <a:p>
            <a:endParaRPr lang="en-US"/>
          </a:p>
        </p:txBody>
      </p:sp>
      <p:sp>
        <p:nvSpPr>
          <p:cNvPr id="7" name="TextBox 6">
            <a:extLst>
              <a:ext uri="{FF2B5EF4-FFF2-40B4-BE49-F238E27FC236}">
                <a16:creationId xmlns:a16="http://schemas.microsoft.com/office/drawing/2014/main" id="{43A49B6F-4421-6FB9-829E-65445FE11BD2}"/>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www.flickr.com/photos/sdot_photos/16520553530"/>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60388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A454-F9DF-B9D4-7C55-1ACFE36018AA}"/>
              </a:ext>
            </a:extLst>
          </p:cNvPr>
          <p:cNvSpPr>
            <a:spLocks noGrp="1"/>
          </p:cNvSpPr>
          <p:nvPr>
            <p:ph type="title"/>
          </p:nvPr>
        </p:nvSpPr>
        <p:spPr/>
        <p:txBody>
          <a:bodyPr/>
          <a:lstStyle/>
          <a:p>
            <a:r>
              <a:rPr lang="en-US" dirty="0"/>
              <a:t>Partial Completion</a:t>
            </a:r>
          </a:p>
        </p:txBody>
      </p:sp>
      <p:pic>
        <p:nvPicPr>
          <p:cNvPr id="6" name="Picture Placeholder 5" descr="A building under construction with a crane&#10;&#10;Description automatically generated">
            <a:extLst>
              <a:ext uri="{FF2B5EF4-FFF2-40B4-BE49-F238E27FC236}">
                <a16:creationId xmlns:a16="http://schemas.microsoft.com/office/drawing/2014/main" id="{89562B6D-6B7B-5B60-0572-28A6E3F332D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6D9A0574-44EC-4E41-8B2B-CB3112CB3EA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1258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FCE65-11D3-1DAA-0E58-1CC9EB5A0C3B}"/>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43560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93C2-E916-0BBE-EC08-B662E1498AC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How to build a building</a:t>
            </a:r>
          </a:p>
        </p:txBody>
      </p:sp>
      <p:pic>
        <p:nvPicPr>
          <p:cNvPr id="6" name="Picture Placeholder 5" descr="A city skyline at night&#10;&#10;Description automatically generated">
            <a:extLst>
              <a:ext uri="{FF2B5EF4-FFF2-40B4-BE49-F238E27FC236}">
                <a16:creationId xmlns:a16="http://schemas.microsoft.com/office/drawing/2014/main" id="{830EE2C6-9727-D2B6-D238-3E2DF81C9C4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25" r="14325"/>
          <a:stretch/>
        </p:blipFill>
        <p:spPr>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 Placeholder 3">
            <a:extLst>
              <a:ext uri="{FF2B5EF4-FFF2-40B4-BE49-F238E27FC236}">
                <a16:creationId xmlns:a16="http://schemas.microsoft.com/office/drawing/2014/main" id="{CCDA60A4-43D8-EDCA-EF77-C0C6E6BE66EE}"/>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a:t>When we see these buildings, we are sometimes in awe of the size of the building and how it towers over everything. But we must understand the process for us to be able to build our own buildings and to have a city of our own. In this presentation, I am going to show you the steps in constructing a building.</a:t>
            </a:r>
          </a:p>
        </p:txBody>
      </p:sp>
    </p:spTree>
    <p:extLst>
      <p:ext uri="{BB962C8B-B14F-4D97-AF65-F5344CB8AC3E}">
        <p14:creationId xmlns:p14="http://schemas.microsoft.com/office/powerpoint/2010/main" val="274849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A7A7-3CCC-6186-8410-CA55FFF462B6}"/>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The very start</a:t>
            </a:r>
          </a:p>
        </p:txBody>
      </p:sp>
      <p:pic>
        <p:nvPicPr>
          <p:cNvPr id="6" name="Picture Placeholder 5" descr="A person in a construction vehicle&#10;&#10;Description automatically generated">
            <a:extLst>
              <a:ext uri="{FF2B5EF4-FFF2-40B4-BE49-F238E27FC236}">
                <a16:creationId xmlns:a16="http://schemas.microsoft.com/office/drawing/2014/main" id="{05BF8E93-68C8-CA5E-4AB1-961A40B0DBC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807"/>
          <a:stretch/>
        </p:blipFill>
        <p:spPr>
          <a:xfrm>
            <a:off x="1" y="0"/>
            <a:ext cx="7531609" cy="6578600"/>
          </a:xfrm>
          <a:prstGeom prst="rect">
            <a:avLst/>
          </a:prstGeom>
        </p:spPr>
      </p:pic>
      <p:sp>
        <p:nvSpPr>
          <p:cNvPr id="4" name="Text Placeholder 3">
            <a:extLst>
              <a:ext uri="{FF2B5EF4-FFF2-40B4-BE49-F238E27FC236}">
                <a16:creationId xmlns:a16="http://schemas.microsoft.com/office/drawing/2014/main" id="{55869C98-5563-9232-747D-D1D6C88C189B}"/>
              </a:ext>
            </a:extLst>
          </p:cNvPr>
          <p:cNvSpPr>
            <a:spLocks noGrp="1"/>
          </p:cNvSpPr>
          <p:nvPr>
            <p:ph type="body" sz="half" idx="2"/>
          </p:nvPr>
        </p:nvSpPr>
        <p:spPr>
          <a:xfrm>
            <a:off x="753161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Before any building is built, you have to clear the land to start the building process. In the picture shown, this is called an excavator. This piece of equipment is used to dig the rocks out and to pull the land to a smoother surface.</a:t>
            </a:r>
          </a:p>
        </p:txBody>
      </p:sp>
      <p:sp>
        <p:nvSpPr>
          <p:cNvPr id="7" name="TextBox 6">
            <a:extLst>
              <a:ext uri="{FF2B5EF4-FFF2-40B4-BE49-F238E27FC236}">
                <a16:creationId xmlns:a16="http://schemas.microsoft.com/office/drawing/2014/main" id="{DA8F4B5E-5D86-8470-9317-B460C7736120}"/>
              </a:ext>
            </a:extLst>
          </p:cNvPr>
          <p:cNvSpPr txBox="1"/>
          <p:nvPr/>
        </p:nvSpPr>
        <p:spPr>
          <a:xfrm>
            <a:off x="7362601"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ile:US_Navy_060127-N-4215N-005_Equipment_Operator_3rd_Class_Tyler_Randall_assigned_to_Naval_Mobile_Construction_Battalion_Four_(NMCB-4),_Det_San_Clemente_Island_operates_an_excavator_during_a_rock_crushing_evoluti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84741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F4AF-724A-FE9A-ACE3-719D3E44E278}"/>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Smoothing the land completely to start building</a:t>
            </a:r>
          </a:p>
        </p:txBody>
      </p:sp>
      <p:pic>
        <p:nvPicPr>
          <p:cNvPr id="10" name="Picture Placeholder 9" descr="A bulldozer on a dirt road&#10;&#10;Description automatically generated">
            <a:extLst>
              <a:ext uri="{FF2B5EF4-FFF2-40B4-BE49-F238E27FC236}">
                <a16:creationId xmlns:a16="http://schemas.microsoft.com/office/drawing/2014/main" id="{8BFF2C5D-D9ED-63F9-C460-3D08A6F21A7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4032"/>
          <a:stretch/>
        </p:blipFill>
        <p:spPr>
          <a:xfrm>
            <a:off x="1" y="-139691"/>
            <a:ext cx="7108974" cy="6797635"/>
          </a:xfrm>
          <a:prstGeom prst="rect">
            <a:avLst/>
          </a:prstGeom>
        </p:spPr>
      </p:pic>
      <p:sp>
        <p:nvSpPr>
          <p:cNvPr id="4" name="Text Placeholder 3">
            <a:extLst>
              <a:ext uri="{FF2B5EF4-FFF2-40B4-BE49-F238E27FC236}">
                <a16:creationId xmlns:a16="http://schemas.microsoft.com/office/drawing/2014/main" id="{282D275A-FF9C-4256-ECAE-FE83AAFD81DC}"/>
              </a:ext>
            </a:extLst>
          </p:cNvPr>
          <p:cNvSpPr>
            <a:spLocks noGrp="1"/>
          </p:cNvSpPr>
          <p:nvPr>
            <p:ph type="body" sz="half" idx="2"/>
          </p:nvPr>
        </p:nvSpPr>
        <p:spPr>
          <a:xfrm>
            <a:off x="753161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In order to start building, you have to have a flat surface that is smooth and even. This piece of equipment is called a Bulldozer. This piece of equipment is used to smooth the land and make it a completely flat surface.</a:t>
            </a:r>
          </a:p>
        </p:txBody>
      </p:sp>
      <p:sp>
        <p:nvSpPr>
          <p:cNvPr id="11" name="TextBox 10">
            <a:extLst>
              <a:ext uri="{FF2B5EF4-FFF2-40B4-BE49-F238E27FC236}">
                <a16:creationId xmlns:a16="http://schemas.microsoft.com/office/drawing/2014/main" id="{1EA7D902-DDBA-0C0B-16C3-F1AE4AC3449C}"/>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uipermom.wordpress.com/2008/12/02/bulldozers-la-eficiencia-en-forma-de-maquin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597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97E7-BB35-5A4B-5A4F-E5827DFBA1BB}"/>
              </a:ext>
            </a:extLst>
          </p:cNvPr>
          <p:cNvSpPr>
            <a:spLocks noGrp="1"/>
          </p:cNvSpPr>
          <p:nvPr>
            <p:ph type="title"/>
          </p:nvPr>
        </p:nvSpPr>
        <p:spPr/>
        <p:txBody>
          <a:bodyPr/>
          <a:lstStyle/>
          <a:p>
            <a:r>
              <a:rPr lang="en-US" dirty="0"/>
              <a:t>Concrete Forming</a:t>
            </a:r>
          </a:p>
        </p:txBody>
      </p:sp>
      <p:pic>
        <p:nvPicPr>
          <p:cNvPr id="10" name="Picture Placeholder 9">
            <a:extLst>
              <a:ext uri="{FF2B5EF4-FFF2-40B4-BE49-F238E27FC236}">
                <a16:creationId xmlns:a16="http://schemas.microsoft.com/office/drawing/2014/main" id="{52E6D3B6-F8BD-F0CF-CD1B-CC898F95862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a:extLst>
              <a:ext uri="{FF2B5EF4-FFF2-40B4-BE49-F238E27FC236}">
                <a16:creationId xmlns:a16="http://schemas.microsoft.com/office/drawing/2014/main" id="{D0F83A0D-BB25-C98D-798B-4CE44C07CD2A}"/>
              </a:ext>
            </a:extLst>
          </p:cNvPr>
          <p:cNvSpPr>
            <a:spLocks noGrp="1"/>
          </p:cNvSpPr>
          <p:nvPr>
            <p:ph type="body" sz="half" idx="2"/>
          </p:nvPr>
        </p:nvSpPr>
        <p:spPr/>
        <p:txBody>
          <a:bodyPr>
            <a:normAutofit/>
          </a:bodyPr>
          <a:lstStyle/>
          <a:p>
            <a:r>
              <a:rPr lang="en-US" sz="2400" dirty="0"/>
              <a:t>In this picture, the box that the men in the that’s standing on the structure are standing on what is called forms. The forms gives your foundation a shape. Forms can be placed in any shape to fit how you want your foundation to look.</a:t>
            </a:r>
          </a:p>
        </p:txBody>
      </p:sp>
      <p:pic>
        <p:nvPicPr>
          <p:cNvPr id="12" name="Picture 11" descr="A few men working on a construction site&#10;&#10;Description automatically generated">
            <a:extLst>
              <a:ext uri="{FF2B5EF4-FFF2-40B4-BE49-F238E27FC236}">
                <a16:creationId xmlns:a16="http://schemas.microsoft.com/office/drawing/2014/main" id="{8E8836A2-FDDA-F179-7CDE-B887EAE2B5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3188" y="987425"/>
            <a:ext cx="6360459" cy="4873625"/>
          </a:xfrm>
          <a:prstGeom prst="rect">
            <a:avLst/>
          </a:prstGeom>
        </p:spPr>
      </p:pic>
      <p:sp>
        <p:nvSpPr>
          <p:cNvPr id="13" name="TextBox 12">
            <a:extLst>
              <a:ext uri="{FF2B5EF4-FFF2-40B4-BE49-F238E27FC236}">
                <a16:creationId xmlns:a16="http://schemas.microsoft.com/office/drawing/2014/main" id="{9D54C62F-A2DD-1757-86A9-8999599D6DE7}"/>
              </a:ext>
            </a:extLst>
          </p:cNvPr>
          <p:cNvSpPr txBox="1"/>
          <p:nvPr/>
        </p:nvSpPr>
        <p:spPr>
          <a:xfrm>
            <a:off x="5183188" y="10029638"/>
            <a:ext cx="5029200" cy="230832"/>
          </a:xfrm>
          <a:prstGeom prst="rect">
            <a:avLst/>
          </a:prstGeom>
          <a:noFill/>
        </p:spPr>
        <p:txBody>
          <a:bodyPr wrap="square" rtlCol="0">
            <a:spAutoFit/>
          </a:bodyPr>
          <a:lstStyle/>
          <a:p>
            <a:r>
              <a:rPr lang="en-US" sz="900">
                <a:hlinkClick r:id="rId4" tooltip="https://www.flickr.com/photos/concrete_forms/3500466183/"/>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05648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62A3-F38C-69AF-6D10-E18103310784}"/>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a:t>Rebar</a:t>
            </a:r>
          </a:p>
        </p:txBody>
      </p:sp>
      <p:pic>
        <p:nvPicPr>
          <p:cNvPr id="21" name="Picture Placeholder 20" descr="A construction site with workers in the background&#10;&#10;Description automatically generated">
            <a:extLst>
              <a:ext uri="{FF2B5EF4-FFF2-40B4-BE49-F238E27FC236}">
                <a16:creationId xmlns:a16="http://schemas.microsoft.com/office/drawing/2014/main" id="{433D2385-DFB5-E1A6-BCA2-09364C2A6D2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8114" b="2"/>
          <a:stretch/>
        </p:blipFill>
        <p:spPr>
          <a:xfrm rot="5400000">
            <a:off x="6274370" y="1127160"/>
            <a:ext cx="5593443" cy="4565417"/>
          </a:xfrm>
          <a:prstGeom prst="rect">
            <a:avLst/>
          </a:prstGeom>
        </p:spPr>
      </p:pic>
      <p:sp>
        <p:nvSpPr>
          <p:cNvPr id="4" name="Text Placeholder 3">
            <a:extLst>
              <a:ext uri="{FF2B5EF4-FFF2-40B4-BE49-F238E27FC236}">
                <a16:creationId xmlns:a16="http://schemas.microsoft.com/office/drawing/2014/main" id="{191260D7-2A56-2236-7DB2-809B8F1AC4C9}"/>
              </a:ext>
            </a:extLst>
          </p:cNvPr>
          <p:cNvSpPr>
            <a:spLocks noGrp="1"/>
          </p:cNvSpPr>
          <p:nvPr>
            <p:ph type="body" sz="half" idx="2"/>
          </p:nvPr>
        </p:nvSpPr>
        <p:spPr>
          <a:xfrm>
            <a:off x="1045029" y="2524721"/>
            <a:ext cx="4991629" cy="3677123"/>
          </a:xfrm>
        </p:spPr>
        <p:txBody>
          <a:bodyPr vert="horz" lIns="91440" tIns="45720" rIns="91440" bIns="45720" rtlCol="0" anchor="ctr">
            <a:normAutofit/>
          </a:bodyPr>
          <a:lstStyle/>
          <a:p>
            <a:pPr indent="-228600">
              <a:buFont typeface="Arial" panose="020B0604020202020204" pitchFamily="34" charset="0"/>
              <a:buChar char="•"/>
            </a:pPr>
            <a:r>
              <a:rPr lang="en-US" sz="2400" dirty="0"/>
              <a:t>In this picture, the pieces of iron that you see are called rebar. Rebar is inserted inside of the concrete forms before putting concrete inside of the forms. These pieces of rebar is what gives your foundation strength. Without these pieces of steel, the concrete can break very easily.  This is a picture of a rebar mat from my project that I am the field engineer on.</a:t>
            </a:r>
          </a:p>
        </p:txBody>
      </p:sp>
    </p:spTree>
    <p:extLst>
      <p:ext uri="{BB962C8B-B14F-4D97-AF65-F5344CB8AC3E}">
        <p14:creationId xmlns:p14="http://schemas.microsoft.com/office/powerpoint/2010/main" val="213565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A707-0F8B-FD20-43A7-5F62A10CD002}"/>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dirty="0"/>
              <a:t>Concrete</a:t>
            </a:r>
          </a:p>
        </p:txBody>
      </p:sp>
      <p:pic>
        <p:nvPicPr>
          <p:cNvPr id="6" name="Picture Placeholder 5" descr="A construction site with a crane&#10;&#10;Description automatically generated with medium confidence">
            <a:extLst>
              <a:ext uri="{FF2B5EF4-FFF2-40B4-BE49-F238E27FC236}">
                <a16:creationId xmlns:a16="http://schemas.microsoft.com/office/drawing/2014/main" id="{112CDDCD-50D3-963D-E50B-43AE0AA33CC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368" r="14352"/>
          <a:stretch/>
        </p:blipFill>
        <p:spPr>
          <a:xfrm rot="10800000">
            <a:off x="5987738" y="650494"/>
            <a:ext cx="5628018" cy="5324142"/>
          </a:xfrm>
          <a:prstGeom prst="rect">
            <a:avLst/>
          </a:prstGeom>
        </p:spPr>
      </p:pic>
      <p:sp>
        <p:nvSpPr>
          <p:cNvPr id="4" name="Text Placeholder 3">
            <a:extLst>
              <a:ext uri="{FF2B5EF4-FFF2-40B4-BE49-F238E27FC236}">
                <a16:creationId xmlns:a16="http://schemas.microsoft.com/office/drawing/2014/main" id="{55BDBCE0-072B-2BA1-59EA-D48BF0FA75B0}"/>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2400" dirty="0"/>
              <a:t>We are now at the concrete stage of our foundation. In this picture, this is the concrete slab that the building will sit on. The previous steps were necessary so that you can have a smooth and level surface to put your building to sit on.</a:t>
            </a:r>
          </a:p>
        </p:txBody>
      </p:sp>
    </p:spTree>
    <p:extLst>
      <p:ext uri="{BB962C8B-B14F-4D97-AF65-F5344CB8AC3E}">
        <p14:creationId xmlns:p14="http://schemas.microsoft.com/office/powerpoint/2010/main" val="130508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B748-4257-021C-C8EB-FCEB9E8FD93C}"/>
              </a:ext>
            </a:extLst>
          </p:cNvPr>
          <p:cNvSpPr>
            <a:spLocks noGrp="1"/>
          </p:cNvSpPr>
          <p:nvPr>
            <p:ph type="title"/>
          </p:nvPr>
        </p:nvSpPr>
        <p:spPr>
          <a:xfrm>
            <a:off x="839788" y="457200"/>
            <a:ext cx="3932237" cy="1600200"/>
          </a:xfrm>
        </p:spPr>
        <p:txBody>
          <a:bodyPr vert="horz" lIns="91440" tIns="45720" rIns="91440" bIns="45720" rtlCol="0" anchor="ctr">
            <a:normAutofit/>
          </a:bodyPr>
          <a:lstStyle/>
          <a:p>
            <a:r>
              <a:rPr lang="en-US" dirty="0"/>
              <a:t>The Building</a:t>
            </a:r>
          </a:p>
        </p:txBody>
      </p:sp>
      <p:pic>
        <p:nvPicPr>
          <p:cNvPr id="6" name="Picture Placeholder 5" descr="A construction site with a person standing in front of a building&#10;&#10;Description automatically generated">
            <a:extLst>
              <a:ext uri="{FF2B5EF4-FFF2-40B4-BE49-F238E27FC236}">
                <a16:creationId xmlns:a16="http://schemas.microsoft.com/office/drawing/2014/main" id="{DA97B441-618A-2403-D5A9-3911703B50A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390" r="20390"/>
          <a:stretch/>
        </p:blipFill>
        <p:spPr>
          <a:xfrm rot="5400000">
            <a:off x="5832475" y="338137"/>
            <a:ext cx="4873625" cy="6172200"/>
          </a:xfrm>
        </p:spPr>
      </p:pic>
      <p:sp>
        <p:nvSpPr>
          <p:cNvPr id="4" name="Text Placeholder 3">
            <a:extLst>
              <a:ext uri="{FF2B5EF4-FFF2-40B4-BE49-F238E27FC236}">
                <a16:creationId xmlns:a16="http://schemas.microsoft.com/office/drawing/2014/main" id="{65935142-DE94-86AA-2F33-E493351BA4F5}"/>
              </a:ext>
            </a:extLst>
          </p:cNvPr>
          <p:cNvSpPr>
            <a:spLocks noGrp="1"/>
          </p:cNvSpPr>
          <p:nvPr>
            <p:ph type="body" sz="half" idx="2"/>
          </p:nvPr>
        </p:nvSpPr>
        <p:spPr>
          <a:xfrm>
            <a:off x="839788" y="2057400"/>
            <a:ext cx="3932237" cy="3811588"/>
          </a:xfrm>
        </p:spPr>
        <p:txBody>
          <a:bodyPr vert="horz" lIns="91440" tIns="45720" rIns="91440" bIns="45720" rtlCol="0" anchor="ctr">
            <a:normAutofit/>
          </a:bodyPr>
          <a:lstStyle/>
          <a:p>
            <a:r>
              <a:rPr lang="en-US" sz="2400" dirty="0"/>
              <a:t>Now that we went through the foundation part, we are now at the building. Instead of the rebar laying flat, this rebar is standing vertically. This gives your concrete building the strength that is needed to withstand hurricanes and other natural disasters.</a:t>
            </a:r>
          </a:p>
        </p:txBody>
      </p:sp>
    </p:spTree>
    <p:extLst>
      <p:ext uri="{BB962C8B-B14F-4D97-AF65-F5344CB8AC3E}">
        <p14:creationId xmlns:p14="http://schemas.microsoft.com/office/powerpoint/2010/main" val="272399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F4D9-FEF6-87CA-D97B-E88F1F6EC625}"/>
              </a:ext>
            </a:extLst>
          </p:cNvPr>
          <p:cNvSpPr>
            <a:spLocks noGrp="1"/>
          </p:cNvSpPr>
          <p:nvPr>
            <p:ph type="title"/>
          </p:nvPr>
        </p:nvSpPr>
        <p:spPr/>
        <p:txBody>
          <a:bodyPr/>
          <a:lstStyle/>
          <a:p>
            <a:r>
              <a:rPr lang="en-US" dirty="0"/>
              <a:t>The Finished Product</a:t>
            </a:r>
          </a:p>
        </p:txBody>
      </p:sp>
      <p:pic>
        <p:nvPicPr>
          <p:cNvPr id="6" name="Picture Placeholder 5" descr="A concrete building with a staircase&#10;&#10;Description automatically generated">
            <a:extLst>
              <a:ext uri="{FF2B5EF4-FFF2-40B4-BE49-F238E27FC236}">
                <a16:creationId xmlns:a16="http://schemas.microsoft.com/office/drawing/2014/main" id="{14BFE660-66DD-4EA8-1E8B-11EF33F727F9}"/>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85" r="7785"/>
          <a:stretch>
            <a:fillRect/>
          </a:stretch>
        </p:blipFill>
        <p:spPr/>
      </p:pic>
      <p:sp>
        <p:nvSpPr>
          <p:cNvPr id="4" name="Text Placeholder 3">
            <a:extLst>
              <a:ext uri="{FF2B5EF4-FFF2-40B4-BE49-F238E27FC236}">
                <a16:creationId xmlns:a16="http://schemas.microsoft.com/office/drawing/2014/main" id="{DB45DC0D-FDD4-7F8F-87FE-A11FC38B9413}"/>
              </a:ext>
            </a:extLst>
          </p:cNvPr>
          <p:cNvSpPr>
            <a:spLocks noGrp="1"/>
          </p:cNvSpPr>
          <p:nvPr>
            <p:ph type="body" sz="half" idx="2"/>
          </p:nvPr>
        </p:nvSpPr>
        <p:spPr/>
        <p:txBody>
          <a:bodyPr/>
          <a:lstStyle/>
          <a:p>
            <a:r>
              <a:rPr lang="en-US" sz="2400" dirty="0"/>
              <a:t>The building that you see is how a concrete building looks after you take the forms down. Notice how you cant see the rebar anymore. It is because you leave space between the forms and the rebar. This in the engineering world is called clearance.</a:t>
            </a:r>
          </a:p>
        </p:txBody>
      </p:sp>
    </p:spTree>
    <p:extLst>
      <p:ext uri="{BB962C8B-B14F-4D97-AF65-F5344CB8AC3E}">
        <p14:creationId xmlns:p14="http://schemas.microsoft.com/office/powerpoint/2010/main" val="1511337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78</TotalTime>
  <Words>535</Words>
  <Application>Microsoft Office PowerPoint</Application>
  <PresentationFormat>Widescreen</PresentationFormat>
  <Paragraphs>30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How we build a building</vt:lpstr>
      <vt:lpstr>How to build a building</vt:lpstr>
      <vt:lpstr>The very start</vt:lpstr>
      <vt:lpstr>Smoothing the land completely to start building</vt:lpstr>
      <vt:lpstr>Concrete Forming</vt:lpstr>
      <vt:lpstr>Rebar</vt:lpstr>
      <vt:lpstr>Concrete</vt:lpstr>
      <vt:lpstr>The Building</vt:lpstr>
      <vt:lpstr>The Finished Product</vt:lpstr>
      <vt:lpstr>A few pictures</vt:lpstr>
      <vt:lpstr>Block layers</vt:lpstr>
      <vt:lpstr>More block laying</vt:lpstr>
      <vt:lpstr>Cinderblock Wall</vt:lpstr>
      <vt:lpstr>Actual Concrete Pour</vt:lpstr>
      <vt:lpstr>Partial Completion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build a building</dc:title>
  <dc:creator>Verron Marshall</dc:creator>
  <cp:lastModifiedBy>Verron Marshall</cp:lastModifiedBy>
  <cp:revision>1</cp:revision>
  <dcterms:created xsi:type="dcterms:W3CDTF">2023-10-21T02:05:30Z</dcterms:created>
  <dcterms:modified xsi:type="dcterms:W3CDTF">2023-10-21T03:24:22Z</dcterms:modified>
</cp:coreProperties>
</file>